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64"/>
  </p:notesMasterIdLst>
  <p:sldIdLst>
    <p:sldId id="269" r:id="rId3"/>
    <p:sldId id="331" r:id="rId4"/>
    <p:sldId id="330" r:id="rId5"/>
    <p:sldId id="287" r:id="rId6"/>
    <p:sldId id="319" r:id="rId7"/>
    <p:sldId id="332" r:id="rId8"/>
    <p:sldId id="318" r:id="rId9"/>
    <p:sldId id="288" r:id="rId10"/>
    <p:sldId id="289" r:id="rId11"/>
    <p:sldId id="290" r:id="rId12"/>
    <p:sldId id="297" r:id="rId13"/>
    <p:sldId id="291" r:id="rId14"/>
    <p:sldId id="292" r:id="rId15"/>
    <p:sldId id="294" r:id="rId16"/>
    <p:sldId id="295" r:id="rId17"/>
    <p:sldId id="296" r:id="rId18"/>
    <p:sldId id="299" r:id="rId19"/>
    <p:sldId id="316" r:id="rId20"/>
    <p:sldId id="317" r:id="rId21"/>
    <p:sldId id="333" r:id="rId22"/>
    <p:sldId id="334" r:id="rId23"/>
    <p:sldId id="335" r:id="rId24"/>
    <p:sldId id="293" r:id="rId25"/>
    <p:sldId id="301" r:id="rId26"/>
    <p:sldId id="300" r:id="rId27"/>
    <p:sldId id="344" r:id="rId28"/>
    <p:sldId id="306" r:id="rId29"/>
    <p:sldId id="345" r:id="rId30"/>
    <p:sldId id="307" r:id="rId31"/>
    <p:sldId id="346" r:id="rId32"/>
    <p:sldId id="348" r:id="rId33"/>
    <p:sldId id="347" r:id="rId34"/>
    <p:sldId id="323" r:id="rId35"/>
    <p:sldId id="324" r:id="rId36"/>
    <p:sldId id="325" r:id="rId37"/>
    <p:sldId id="336" r:id="rId38"/>
    <p:sldId id="342" r:id="rId39"/>
    <p:sldId id="341" r:id="rId40"/>
    <p:sldId id="337" r:id="rId41"/>
    <p:sldId id="338" r:id="rId42"/>
    <p:sldId id="339" r:id="rId43"/>
    <p:sldId id="340" r:id="rId44"/>
    <p:sldId id="343" r:id="rId45"/>
    <p:sldId id="328" r:id="rId46"/>
    <p:sldId id="329" r:id="rId47"/>
    <p:sldId id="326" r:id="rId48"/>
    <p:sldId id="327" r:id="rId49"/>
    <p:sldId id="308" r:id="rId50"/>
    <p:sldId id="310" r:id="rId51"/>
    <p:sldId id="309" r:id="rId52"/>
    <p:sldId id="311" r:id="rId53"/>
    <p:sldId id="312" r:id="rId54"/>
    <p:sldId id="313" r:id="rId55"/>
    <p:sldId id="314" r:id="rId56"/>
    <p:sldId id="302" r:id="rId57"/>
    <p:sldId id="298" r:id="rId58"/>
    <p:sldId id="305" r:id="rId59"/>
    <p:sldId id="304" r:id="rId60"/>
    <p:sldId id="303" r:id="rId61"/>
    <p:sldId id="320" r:id="rId62"/>
    <p:sldId id="280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Cuda" initials="AC" lastIdx="1" clrIdx="0">
    <p:extLst>
      <p:ext uri="{19B8F6BF-5375-455C-9EA6-DF929625EA0E}">
        <p15:presenceInfo xmlns:p15="http://schemas.microsoft.com/office/powerpoint/2012/main" userId="d27ae3e5707894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9F"/>
    <a:srgbClr val="0B5879"/>
    <a:srgbClr val="497593"/>
    <a:srgbClr val="7B98B2"/>
    <a:srgbClr val="B3C3D3"/>
    <a:srgbClr val="004165"/>
    <a:srgbClr val="772432"/>
    <a:srgbClr val="E5E5E5"/>
    <a:srgbClr val="F5F5F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/>
    <p:restoredTop sz="94218"/>
  </p:normalViewPr>
  <p:slideViewPr>
    <p:cSldViewPr snapToGrid="0" snapToObjects="1">
      <p:cViewPr varScale="1">
        <p:scale>
          <a:sx n="80" d="100"/>
          <a:sy n="80" d="100"/>
        </p:scale>
        <p:origin x="682" y="62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685E8-4C3F-1FE9-49CC-3163888A3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79ADE-74CE-9710-FF8A-B73E92F7F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3E681-40FA-00FC-0A04-BD5816C82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2B181-B760-7120-7F01-E360FC807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5606B-781C-8A85-F123-A0A2078FB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2EB47-3E6B-8A69-1D33-7B7306E9F7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6A4CD4-56E2-F277-9A0C-241CD8414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3F2E5-720C-F607-0927-BB62B8173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47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04F67-8388-A3C8-DAC6-94C6C2BC1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A83B1-F29B-7CF3-1FEA-A9F97C35A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1533F5-6F6B-B915-1A8A-D3842AE2D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61694-6737-BB78-C9A2-357E77552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6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0C406-FABD-C100-A153-3F98A19F5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F031DA-36A9-F0A6-7E05-B794EFAFC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0AC01-4B27-F2C3-564B-EACD417E6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30B8E-62F0-7F46-7DCE-DC52C0703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62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0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Needs 1 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Needs 2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Met Membership – needed one more goal in either education or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80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10 page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74F9F-53F0-9E9C-394B-79E8A7A4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36D78-0FB6-33B8-2306-EA0114D39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FD4B8E-9323-C835-19F1-11F5F874A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2E3B4-D08C-9546-4C8F-80867A77B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3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oastmasters.org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ashboards.toastmasters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toastmasters.org/myhome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oastmasters.org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Unlocking </a:t>
            </a:r>
            <a:br>
              <a:rPr lang="en-US" dirty="0"/>
            </a:br>
            <a:r>
              <a:rPr lang="en-US" dirty="0"/>
              <a:t>Toastmasters Club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7495"/>
            <a:ext cx="9144000" cy="914400"/>
          </a:xfrm>
        </p:spPr>
        <p:txBody>
          <a:bodyPr>
            <a:noAutofit/>
          </a:bodyPr>
          <a:lstStyle/>
          <a:p>
            <a:r>
              <a:rPr lang="en-US" sz="2800" dirty="0"/>
              <a:t>How Pathways &amp; the DCP </a:t>
            </a:r>
          </a:p>
          <a:p>
            <a:r>
              <a:rPr lang="en-US" sz="2800" dirty="0"/>
              <a:t>Fuel Member Growth and Club Excellence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4"/>
    </mc:Choice>
    <mc:Fallback xmlns="">
      <p:transition spd="slow" advTm="26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CD66F-274C-5F8F-2189-8D0665A8E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BFF2C-05A1-640B-12ED-DFBC5777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Pathways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42E9CA-7480-1D91-1331-4CB917757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043" y="193904"/>
            <a:ext cx="6919913" cy="5962442"/>
          </a:xfrm>
        </p:spPr>
      </p:pic>
    </p:spTree>
    <p:extLst>
      <p:ext uri="{BB962C8B-B14F-4D97-AF65-F5344CB8AC3E}">
        <p14:creationId xmlns:p14="http://schemas.microsoft.com/office/powerpoint/2010/main" val="4418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5DC83-3886-8BD3-A650-C4D6AA569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A9EE-3B1D-E2CD-B14D-52BFDC87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6C94-6940-A8F4-5977-29C839A6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7BA95-D1B4-BDA5-75A5-7C444D09F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76"/>
            <a:ext cx="12190456" cy="66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60577-D74A-A255-3C35-B0E3A8119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88B1-A5BF-626F-9E19-6EA9C25F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Pathways - Step 2 – Work your path!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D791-109B-5A8A-B16F-861E3FBB3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u="sng" dirty="0"/>
              <a:t>Log in</a:t>
            </a:r>
            <a:r>
              <a:rPr lang="en-AU" dirty="0"/>
              <a:t> to </a:t>
            </a:r>
            <a:r>
              <a:rPr lang="en-AU" dirty="0">
                <a:hlinkClick r:id="rId2"/>
              </a:rPr>
              <a:t>https://www.toastmasters.org/</a:t>
            </a:r>
            <a:endParaRPr lang="en-AU" dirty="0"/>
          </a:p>
          <a:p>
            <a:r>
              <a:rPr lang="en-AU" dirty="0"/>
              <a:t>Select Education Programs</a:t>
            </a:r>
          </a:p>
          <a:p>
            <a:r>
              <a:rPr lang="en-AU" dirty="0"/>
              <a:t>Go to BASE CAMP</a:t>
            </a:r>
          </a:p>
          <a:p>
            <a:endParaRPr lang="en-AU" dirty="0"/>
          </a:p>
          <a:p>
            <a:endParaRPr lang="en-AU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067BB-5044-BCE5-923E-52FE760DD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601" y="3119231"/>
            <a:ext cx="5896798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B71C1-0DB3-95E0-8AD3-79753C2E4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9677-9934-7D07-BC56-BA0A59E5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7A81-E20F-803A-E6B3-5FE93BBED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0B5AD-2FD4-1615-190F-BE0BDDFD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320" y="66675"/>
            <a:ext cx="8687359" cy="59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45A3-28A4-1C7E-C86F-93B3E7952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78BD-A3ED-97BA-EAA3-2AC76992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F5B3B-DA3A-8668-AE13-ABD59E535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9E696-3926-FFB2-9B6B-B6D96422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14661"/>
            <a:ext cx="12192000" cy="60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353B8-D395-F3F4-0C6A-0B13F231D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ECAB-FFD0-3F24-5645-FEFC029D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58DF-00D7-6C2F-283B-EF3D0D7B2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F36EE-8AF8-9D1C-623C-EBF32EB2B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35" y="113946"/>
            <a:ext cx="11090129" cy="59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3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146DB-4F86-4E98-74F9-0BFC1E4EB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27AB-A01E-625A-0ECE-B915467A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F139-3F72-D3D1-443E-57B43D27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91125-0356-47FF-3E66-9C6028264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4D0CA-2E97-BEA3-625F-AD2A194A4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EF31-9AD9-39EE-BA96-F8A36447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7EBD-945F-1D3F-00CB-915240CDE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FF6E7-1209-B17D-4D2B-4D880539C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413" y="199574"/>
            <a:ext cx="8525174" cy="57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07A47-C2E3-47E3-6AB8-E964CE49D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AE5C-9CA0-DDF0-8B1A-EF2BEA3A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Pathways – Base Camp Manager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46DF-8F98-EE1B-7A33-8CF945F1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to approve member projects</a:t>
            </a:r>
          </a:p>
          <a:p>
            <a:pPr marL="0" indent="0">
              <a:buNone/>
            </a:pPr>
            <a:endParaRPr lang="en-AU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84334-C5FC-1CBE-AFBD-0BE939B2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81" y="1957172"/>
            <a:ext cx="10282238" cy="41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2DB72-9A27-9E6D-FF6E-E73CBACB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FF01-B677-65A5-619D-53FF0B22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Pathways – Base Camp Manager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E6F1A-25FA-6BE5-A430-D236A9296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33212-B00F-E711-C69A-2A4A2E8A4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41" y="1247470"/>
            <a:ext cx="8726118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2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93B5-7197-C514-DB1D-AA72DABAD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536" y="1633396"/>
            <a:ext cx="9686925" cy="1107184"/>
          </a:xfrm>
        </p:spPr>
        <p:txBody>
          <a:bodyPr>
            <a:noAutofit/>
          </a:bodyPr>
          <a:lstStyle/>
          <a:p>
            <a:r>
              <a:rPr lang="en-US" sz="3200" dirty="0"/>
              <a:t>"When leadership keeps the plan to themselves, they build </a:t>
            </a:r>
            <a:r>
              <a:rPr lang="en-US" sz="3200" u="sng" dirty="0">
                <a:solidFill>
                  <a:srgbClr val="FF0000"/>
                </a:solidFill>
              </a:rPr>
              <a:t>disconnection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not success.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BF6B2-3A0E-52B9-AE91-5539EF02F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67404"/>
            <a:ext cx="9144000" cy="914400"/>
          </a:xfrm>
        </p:spPr>
        <p:txBody>
          <a:bodyPr>
            <a:normAutofit/>
          </a:bodyPr>
          <a:lstStyle/>
          <a:p>
            <a:r>
              <a:rPr lang="en-US" sz="2000" dirty="0"/>
              <a:t>- Amanda Cuda 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60DF3-DF78-FEED-0E76-D1A3AFA767A2}"/>
              </a:ext>
            </a:extLst>
          </p:cNvPr>
          <p:cNvSpPr txBox="1"/>
          <p:nvPr/>
        </p:nvSpPr>
        <p:spPr>
          <a:xfrm>
            <a:off x="2033585" y="3096995"/>
            <a:ext cx="8124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EEE9F"/>
                </a:solidFill>
              </a:rPr>
              <a:t>Great leaders invite others </a:t>
            </a:r>
            <a:r>
              <a:rPr lang="en-US" sz="3200" u="sng" dirty="0">
                <a:solidFill>
                  <a:srgbClr val="FEEE9F"/>
                </a:solidFill>
              </a:rPr>
              <a:t>into the vision</a:t>
            </a:r>
            <a:r>
              <a:rPr lang="en-US" sz="3200" dirty="0">
                <a:solidFill>
                  <a:srgbClr val="FEEE9F"/>
                </a:solidFill>
              </a:rPr>
              <a:t>, </a:t>
            </a:r>
            <a:br>
              <a:rPr lang="en-US" sz="3200" dirty="0">
                <a:solidFill>
                  <a:srgbClr val="FEEE9F"/>
                </a:solidFill>
              </a:rPr>
            </a:br>
            <a:r>
              <a:rPr lang="en-US" sz="3200" dirty="0">
                <a:solidFill>
                  <a:srgbClr val="FEEE9F"/>
                </a:solidFill>
              </a:rPr>
              <a:t>so everyone can rise together."</a:t>
            </a:r>
          </a:p>
        </p:txBody>
      </p:sp>
    </p:spTree>
    <p:extLst>
      <p:ext uri="{BB962C8B-B14F-4D97-AF65-F5344CB8AC3E}">
        <p14:creationId xmlns:p14="http://schemas.microsoft.com/office/powerpoint/2010/main" val="27578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BC106-6D74-AF99-0CDD-A3F09B63F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2C27-BC6D-A4CD-63DF-2C19DD6D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Pathways – Base Camp Manager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5179D-9377-75CD-8289-B4937291C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55840-CBFD-ACCC-C439-9D46FC5BA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40" y="1156400"/>
            <a:ext cx="6891919" cy="49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75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E8C41-2FDA-398E-2243-24096A245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AF20-04CE-748A-E05F-432FA725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Pathways – Base Camp Manager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D7E2-BB41-5D2F-2B4E-177A39281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40BC2-564F-B37E-63F4-1D4796B31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88" y="1177365"/>
            <a:ext cx="7487223" cy="49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7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932CD-12A1-8004-0606-F87A93DC9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2E09-8228-6D85-C1C0-33E871CF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Pathways – Base Camp Manager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D2258-C1F9-4953-C800-65A5B3D44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FF03F-2A42-D409-BFB8-8C7B38A24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88" y="1206161"/>
            <a:ext cx="8873224" cy="47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5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2755D-0405-E055-B0A3-22BC3998D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83FE-3E71-DB27-F3B1-028D4114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DCP?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3585A-FD25-2B3B-10EB-D3E2F626F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Distinguished Club Program </a:t>
            </a:r>
          </a:p>
          <a:p>
            <a:r>
              <a:rPr lang="en-US" dirty="0"/>
              <a:t>Performance-based recognition program</a:t>
            </a:r>
          </a:p>
          <a:p>
            <a:r>
              <a:rPr lang="en-US" dirty="0"/>
              <a:t>Quality member experience.</a:t>
            </a:r>
          </a:p>
          <a:p>
            <a:r>
              <a:rPr lang="en-US" dirty="0"/>
              <a:t>Consists of 4 Categories</a:t>
            </a:r>
          </a:p>
          <a:p>
            <a:pPr lvl="1"/>
            <a:r>
              <a:rPr lang="en-US" dirty="0"/>
              <a:t>Member </a:t>
            </a:r>
            <a:r>
              <a:rPr lang="en-US" u="sng" dirty="0"/>
              <a:t>Education</a:t>
            </a:r>
          </a:p>
          <a:p>
            <a:pPr lvl="1"/>
            <a:r>
              <a:rPr lang="en-US" dirty="0"/>
              <a:t>New Club </a:t>
            </a:r>
            <a:r>
              <a:rPr lang="en-US" u="sng" dirty="0"/>
              <a:t>Membership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Club Officer </a:t>
            </a:r>
            <a:r>
              <a:rPr lang="en-US" u="sng" dirty="0"/>
              <a:t>Training</a:t>
            </a:r>
          </a:p>
          <a:p>
            <a:pPr lvl="1"/>
            <a:r>
              <a:rPr lang="en-US" dirty="0"/>
              <a:t>Club Officer </a:t>
            </a:r>
            <a:r>
              <a:rPr lang="en-US" u="sng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8187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3634C-0899-F03B-BC7A-FBEBA9F1D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C20D-0DEC-B218-D5FF-838EE37C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B5B8E-0102-710A-9F63-584D20421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221C5-B9C2-490C-F1D7-937492E6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2" y="87419"/>
            <a:ext cx="11866655" cy="60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62C38-5274-49CA-0854-56A162EF6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FE4D-E671-D1CB-DF8F-548BB532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find your Club’s DCP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4928A-6A4C-FFC9-7799-F438488E4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to: </a:t>
            </a:r>
            <a:r>
              <a:rPr lang="en-US" dirty="0">
                <a:hlinkClick r:id="rId2"/>
              </a:rPr>
              <a:t>https://dashboards.toastmasters.org/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Search for your club's name</a:t>
            </a:r>
          </a:p>
          <a:p>
            <a:pPr lvl="1"/>
            <a:r>
              <a:rPr lang="en-US" dirty="0"/>
              <a:t>Go to Region 2 -&gt; District 3</a:t>
            </a:r>
          </a:p>
          <a:p>
            <a:r>
              <a:rPr lang="en-US" dirty="0"/>
              <a:t> Log in to TI</a:t>
            </a:r>
          </a:p>
          <a:p>
            <a:pPr lvl="1"/>
            <a:r>
              <a:rPr lang="en-US" dirty="0"/>
              <a:t>Home</a:t>
            </a:r>
          </a:p>
          <a:p>
            <a:pPr lvl="1"/>
            <a:r>
              <a:rPr lang="en-US" dirty="0"/>
              <a:t>From the Organization to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2F215-6CF9-9790-25AD-4B5023EF6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9" y="1100277"/>
            <a:ext cx="3381376" cy="4920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F28315-389E-E898-9744-7B21D010F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208" y="4077582"/>
            <a:ext cx="3500742" cy="22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BF2F0-29DB-979B-5B78-975598E98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CF76-5FE9-009E-4308-8753AD50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8433-AD7C-1F73-DDBF-E26FA783E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855D6-BEA2-89BB-3779-8CBF0E9B9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2" y="87419"/>
            <a:ext cx="11866655" cy="60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AF33D-F45E-3E2C-B2F1-5BD5A2D5A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C382-8BE3-3B6B-699E-94F2EAC2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DCP – New Changes coming in 2025-2026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7F629-2949-6072-6731-790335B7C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new qualifying requirement:</a:t>
            </a:r>
          </a:p>
          <a:p>
            <a:r>
              <a:rPr lang="en-US" dirty="0"/>
              <a:t>Complete and submit your </a:t>
            </a:r>
            <a:r>
              <a:rPr lang="en-US" b="1" dirty="0"/>
              <a:t>Club Success Plan </a:t>
            </a:r>
            <a:r>
              <a:rPr lang="en-US" dirty="0"/>
              <a:t>by </a:t>
            </a:r>
            <a:r>
              <a:rPr lang="en-US" u="sng" dirty="0"/>
              <a:t>September 30</a:t>
            </a:r>
          </a:p>
          <a:p>
            <a:r>
              <a:rPr lang="en-US" dirty="0"/>
              <a:t>Introduction of the </a:t>
            </a:r>
            <a:r>
              <a:rPr lang="en-US" u="sng" dirty="0"/>
              <a:t>prestigious Smedley level achievement </a:t>
            </a:r>
            <a:r>
              <a:rPr lang="en-US" dirty="0"/>
              <a:t>for clubs that:</a:t>
            </a:r>
          </a:p>
          <a:p>
            <a:pPr lvl="1"/>
            <a:r>
              <a:rPr lang="en-US" dirty="0"/>
              <a:t>Maintain at least </a:t>
            </a:r>
            <a:r>
              <a:rPr lang="en-US" u="sng" dirty="0"/>
              <a:t>25 members,</a:t>
            </a:r>
            <a:r>
              <a:rPr lang="en-US" dirty="0"/>
              <a:t> and </a:t>
            </a:r>
          </a:p>
          <a:p>
            <a:pPr lvl="1"/>
            <a:r>
              <a:rPr lang="en-US" dirty="0"/>
              <a:t>Accomplish all </a:t>
            </a:r>
            <a:r>
              <a:rPr lang="en-US" u="sng" dirty="0"/>
              <a:t>10 Distinguished Club Program goals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C9583-FB7E-6844-16F3-403D76383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636" y="4227646"/>
            <a:ext cx="4668728" cy="2489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00DFD-85CC-2F4D-C63C-901A681F5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405" y="4093426"/>
            <a:ext cx="2284170" cy="204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2288F-0A7B-3287-6884-563DF5821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C38E-82AA-A5F7-1109-4D37BC6B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8EC8-3D23-8083-07B9-EFF228716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4339D-6D12-82C2-4934-6568DA13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295773"/>
            <a:ext cx="11163300" cy="57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56B91-4C73-80A1-F1CA-443D4197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517C-36CD-7C84-2EC5-5D86237F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ADBB1-8367-3868-C4CC-8E0C6DE06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49582-4700-AB3D-3241-83EFF9A0E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130" y="197701"/>
            <a:ext cx="2284170" cy="2042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9F241-33B8-3001-B169-544B06290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72" y="1083871"/>
            <a:ext cx="8796106" cy="46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342E5-3135-F415-DB59-98346947C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573B7-246C-3FE1-8EFD-A24C3692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we’ll cover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988C5-D06B-3134-2F0A-D25BBB5C1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latin typeface="lato" panose="020F0502020204030203" pitchFamily="34" charset="0"/>
              </a:rPr>
              <a:t>The Toastmasters Club Officers’ greatest tool and secret weapon for club success!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D52B5-4C76-04F7-21BB-C0BC743A1D19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ABB88E-31EF-7903-9997-468C7217A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04" y="2319981"/>
            <a:ext cx="4172392" cy="387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E06F9-D91B-2F4C-26E2-DF7407AF9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2E82-6607-B3D1-43AE-1A446D9C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4070-7639-7817-4FEA-EF1176361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4ECEE-3BA8-0DA0-4021-6C2B58E6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29" y="409181"/>
            <a:ext cx="10688542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BE5EF-667A-A654-D66C-7D897337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493E-B3F6-8149-716B-479B4990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057BC-71CC-24D8-93C6-8C25188F6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4398A-CDFD-FD32-38FE-86BAAF7AE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44" y="223430"/>
            <a:ext cx="11002911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126BF-F0D8-E633-85BC-1EDD249D6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61CE-2D4E-916D-1863-86A57854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BA850-B8A1-BA94-F431-39E81FF16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CB70E-0F62-2653-CA03-102553C5F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4" y="209143"/>
            <a:ext cx="10974332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1FE32-0D47-54B8-7AD5-33A1159D0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42A7-884C-62C3-248F-FF143E09A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to find the Club Success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1C610-E0BA-7F56-59CC-396AAE7A6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to: </a:t>
            </a:r>
            <a:r>
              <a:rPr lang="en-US" dirty="0">
                <a:hlinkClick r:id="rId2"/>
              </a:rPr>
              <a:t>https://www.toastmasters.org/myhome</a:t>
            </a:r>
            <a:endParaRPr lang="en-US" dirty="0"/>
          </a:p>
          <a:p>
            <a:r>
              <a:rPr lang="en-US" dirty="0"/>
              <a:t>Leadership Central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7A27F0-8915-A4CB-926B-15B654020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26" y="1978075"/>
            <a:ext cx="5200650" cy="40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E0EDE-E095-229D-A255-7C2C6CE58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8A90-CE25-1262-BBDF-839CD0A0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to find the Club Success Plan..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7A8FD-FEDD-78A8-F064-CFDBFA3F3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5DD03C-AFB1-331E-248D-E15F2A01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941" y="944997"/>
            <a:ext cx="7730118" cy="528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4BAC7-582C-AFDD-555E-69435DFE8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2256-20D1-9BB2-8EB1-5B64C36A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to find the Club Success Plan..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0C121-C7D7-4AB5-A891-1B85CD45A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8A04A-C6A8-D106-56AE-5ED0F55D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353" y="944997"/>
            <a:ext cx="5675294" cy="533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EA241-CE65-F12B-9222-E5CA71A45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0081-8348-57A7-0A67-B8941670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Club Success Plan?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C02E-1848-C86B-E713-398543B5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Club Success Plan is a </a:t>
            </a:r>
            <a:r>
              <a:rPr lang="en-US" b="1" dirty="0"/>
              <a:t>helpful resource </a:t>
            </a:r>
            <a:r>
              <a:rPr lang="en-US" dirty="0"/>
              <a:t>for the </a:t>
            </a:r>
            <a:r>
              <a:rPr lang="en-US" b="1" dirty="0"/>
              <a:t>Club Executive Committee</a:t>
            </a:r>
            <a:r>
              <a:rPr lang="en-US" dirty="0"/>
              <a:t> and </a:t>
            </a:r>
            <a:r>
              <a:rPr lang="en-US" b="1" dirty="0"/>
              <a:t>club members </a:t>
            </a:r>
            <a:r>
              <a:rPr lang="en-US" dirty="0"/>
              <a:t>to </a:t>
            </a:r>
            <a:r>
              <a:rPr lang="en-US" u="sng" dirty="0"/>
              <a:t>strategically plan and map out </a:t>
            </a:r>
            <a:r>
              <a:rPr lang="en-US" dirty="0"/>
              <a:t>how the club will </a:t>
            </a:r>
            <a:r>
              <a:rPr lang="en-US" u="sng" dirty="0"/>
              <a:t>achieve</a:t>
            </a:r>
            <a:r>
              <a:rPr lang="en-US" dirty="0"/>
              <a:t> its desired goals within the Distinguished Club Program.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club should work together as a group</a:t>
            </a:r>
            <a:r>
              <a:rPr lang="en-US" dirty="0"/>
              <a:t>, creating action plans and measurable checkpoints for each goal. The club should review these things periodically throughout the year. </a:t>
            </a:r>
          </a:p>
        </p:txBody>
      </p:sp>
    </p:spTree>
    <p:extLst>
      <p:ext uri="{BB962C8B-B14F-4D97-AF65-F5344CB8AC3E}">
        <p14:creationId xmlns:p14="http://schemas.microsoft.com/office/powerpoint/2010/main" val="20733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3DDE9-2FF4-67FA-D2A1-900063C06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ACDB-29F2-5D52-288F-CFE75AEA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0EE6B-97F5-8774-EA45-DD8D46CCE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AB7C5-35A4-CA67-C690-614A8A034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2" y="87419"/>
            <a:ext cx="11866655" cy="60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869F8-DCF2-3943-5933-A7D6127EF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4A14-76E7-727E-65B2-7832DBEB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82B1-25A1-ADA3-15D4-B971A4B4F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6F059-708B-94B8-897B-1F1DA80CF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384" y="137325"/>
            <a:ext cx="6989231" cy="594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3429F-67D4-84D8-03AE-7C5C40116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7649-A2EE-A02F-048F-420A206A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08A7-5591-91F6-A474-6BA8B67B6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16F8F-5229-B7BB-2F58-155A7D85B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566" y="54888"/>
            <a:ext cx="6050868" cy="60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B10AB-8382-50E8-565B-10ED1E653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F317-B2E6-F5AB-D2A9-93CEC93A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we’ll cover..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34ACB-8E24-ACB4-879B-1D064D9B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Toastmasters Education Program (Pathways)</a:t>
            </a:r>
          </a:p>
          <a:p>
            <a:r>
              <a:rPr lang="en-US" dirty="0"/>
              <a:t>Distinguished Club Program (DCP)</a:t>
            </a:r>
          </a:p>
          <a:p>
            <a:r>
              <a:rPr lang="en-US" dirty="0"/>
              <a:t>How Officers Can Use the DCP to Drive Member Engagement</a:t>
            </a:r>
          </a:p>
          <a:p>
            <a:r>
              <a:rPr lang="en-US" dirty="0"/>
              <a:t>Creating Buy-In: Bringing the DCP Back to Your Club Members</a:t>
            </a:r>
          </a:p>
          <a:p>
            <a:r>
              <a:rPr lang="en-US" dirty="0"/>
              <a:t>Officer Takeaway: Lead with Purpose, Not Pressure</a:t>
            </a: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82A77-22CD-92C1-B239-C13C35B6A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FE08-71F4-9058-24C4-39391EE8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0E49-36CB-B38C-20B1-B6CB018DA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4EF44-2F55-3E7D-7FAB-5ED40B4FA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360" y="76968"/>
            <a:ext cx="6347365" cy="61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1329C-00EE-0139-A9F1-C191BA783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A090-F2F7-BA11-B73A-CC84C518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AF4EC-B579-B255-3FC0-009C536D6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3D1F6-81C2-B256-F672-088422705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322" y="0"/>
            <a:ext cx="6579356" cy="61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165E9-12D5-1F5A-A870-029AE8424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6011-86DE-4CC6-2223-B10E5F41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A127F-B426-4EF4-FD7F-BC941BB8F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A01EC-4F97-2BA8-B3A8-91E83703C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70" y="295773"/>
            <a:ext cx="10125060" cy="57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0E173-59D2-60F0-72C7-1BC80A527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740B9-9159-B13B-2877-97EF12FD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8D7F2-40A7-2E7D-6487-E81C3CF9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84E00-28F9-3BA0-61E8-9210D51D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95773"/>
            <a:ext cx="11334750" cy="57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6DBA-3F05-5107-A40E-72C7F0D1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DID YOU KNOW?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DBF9-5290-DDC7-EA7D-9EC63E284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District has Club Incentives for achieving DCP Goals?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D6C8B-D70E-5FF0-2278-C6F98F47F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023" y="1990434"/>
            <a:ext cx="4505954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4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B9142-53FE-25C6-4D7C-AA58B4EE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E51A-DB42-707F-59D1-54D02785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TO FIND THE INCENTIVES?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187D-68F2-3704-80DF-860765A7B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 3 Toastmasters' Talk – monthly newsletter</a:t>
            </a:r>
          </a:p>
          <a:p>
            <a:r>
              <a:rPr lang="en-AU" dirty="0"/>
              <a:t>Facebook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42458-1D99-E363-66DC-12C17613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2677364"/>
            <a:ext cx="5542761" cy="273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34A48D-2DE5-4752-6778-2079B7D17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293" y="2677364"/>
            <a:ext cx="5113216" cy="27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B36E6-7EE1-A5A3-70F4-F69A69257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A48C-FAE7-3642-268D-ED41CB9A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Ready for the Secret Weapon?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47E1-6923-8176-0A5A-38A4F2175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6AF032-E6DA-9865-7306-1BFC89496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710" y="944997"/>
            <a:ext cx="5626580" cy="52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0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C670B-9308-64B6-F450-47AC5BB8C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05B4-6046-C3F2-29C6-674C4877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SHARE DCP WITH YOUR MEMBERS!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8BE2A-459C-3BDB-2A89-01AA918B0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Placeholder 8" descr="A woman speaking in front of a group of people in a room">
            <a:extLst>
              <a:ext uri="{FF2B5EF4-FFF2-40B4-BE49-F238E27FC236}">
                <a16:creationId xmlns:a16="http://schemas.microsoft.com/office/drawing/2014/main" id="{49336C12-CE09-19AB-A03B-D614EA55A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325" y="2104810"/>
            <a:ext cx="7753350" cy="32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F319A-4C85-75DE-7377-5F2339553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B1BB-E16E-44A8-6746-BFDA08F1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DCP WIIFM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6906-5E72-BFEB-36D5-69BA13796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WIIFM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AU" sz="4800" dirty="0"/>
              <a:t>What’s in it for me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590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27A82-D448-5EB5-0161-330F5F052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EFA9-8334-391E-2366-55476DD2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DCP WIIFM – (What’s in it for me)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AF8EC-790D-6406-7BC8-17174E788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WHY SHOULD CLUB OFFICERS CARE?</a:t>
            </a:r>
          </a:p>
          <a:p>
            <a:pPr>
              <a:spcAft>
                <a:spcPts val="600"/>
              </a:spcAft>
            </a:pPr>
            <a:r>
              <a:rPr lang="en-US" b="1" dirty="0"/>
              <a:t>More engaged Club Members</a:t>
            </a:r>
          </a:p>
          <a:p>
            <a:pPr>
              <a:spcAft>
                <a:spcPts val="600"/>
              </a:spcAft>
            </a:pPr>
            <a:r>
              <a:rPr lang="en-US" b="1" dirty="0"/>
              <a:t>Better Club Morale</a:t>
            </a:r>
          </a:p>
          <a:p>
            <a:pPr>
              <a:spcAft>
                <a:spcPts val="600"/>
              </a:spcAft>
            </a:pPr>
            <a:r>
              <a:rPr lang="en-US" b="1" dirty="0"/>
              <a:t>Better meetings</a:t>
            </a:r>
          </a:p>
          <a:p>
            <a:pPr>
              <a:spcAft>
                <a:spcPts val="600"/>
              </a:spcAft>
            </a:pPr>
            <a:r>
              <a:rPr lang="en-US" b="1" dirty="0"/>
              <a:t>Club Longevity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Prestige &amp; Recognition</a:t>
            </a:r>
            <a:r>
              <a:rPr lang="en-US" dirty="0"/>
              <a:t> – Being part of a </a:t>
            </a:r>
            <a:r>
              <a:rPr lang="en-US" b="1" dirty="0"/>
              <a:t>President’s Distinguished Club</a:t>
            </a:r>
            <a:r>
              <a:rPr lang="en-US" dirty="0"/>
              <a:t>, or </a:t>
            </a:r>
            <a:r>
              <a:rPr lang="en-US" b="1" u="sng" dirty="0"/>
              <a:t>Smedley</a:t>
            </a:r>
            <a:r>
              <a:rPr lang="en-US" dirty="0"/>
              <a:t> </a:t>
            </a:r>
            <a:r>
              <a:rPr lang="en-US" b="1" dirty="0"/>
              <a:t>Distinguished Club </a:t>
            </a:r>
            <a:r>
              <a:rPr lang="en-US" dirty="0"/>
              <a:t>means you’re in a top-performing Toastmasters club!</a:t>
            </a:r>
          </a:p>
        </p:txBody>
      </p:sp>
    </p:spTree>
    <p:extLst>
      <p:ext uri="{BB962C8B-B14F-4D97-AF65-F5344CB8AC3E}">
        <p14:creationId xmlns:p14="http://schemas.microsoft.com/office/powerpoint/2010/main" val="281455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98504-01A1-88AE-4246-89D86AFDA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C4A0-FA42-DEFB-2F06-294D9EE9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Toastmasters Education Program 101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FC5AB-5115-640D-CA02-0E86B4583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>
                <a:latin typeface="lato" panose="020F0502020204030203" pitchFamily="34" charset="0"/>
              </a:rPr>
              <a:t>Welcome to Pathways</a:t>
            </a:r>
          </a:p>
          <a:p>
            <a:r>
              <a:rPr lang="en-US" dirty="0"/>
              <a:t>The opportunity to build more than 300 unique skillset competencies</a:t>
            </a:r>
          </a:p>
          <a:p>
            <a:r>
              <a:rPr lang="en-US" dirty="0"/>
              <a:t>6 specialized learning paths</a:t>
            </a:r>
          </a:p>
          <a:p>
            <a:r>
              <a:rPr lang="en-US" dirty="0"/>
              <a:t>Online content, affording you to learn anytime, anywhere</a:t>
            </a:r>
          </a:p>
          <a:p>
            <a:r>
              <a:rPr lang="en-US" dirty="0"/>
              <a:t>Real-world, transferable skills</a:t>
            </a:r>
          </a:p>
          <a:p>
            <a:r>
              <a:rPr lang="en-US" sz="2400" dirty="0"/>
              <a:t>Content is available in Arabic, English, French, German, Simplified Chinese, and Spanish.</a:t>
            </a:r>
          </a:p>
          <a:p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0B753-96A5-0F27-92A8-846F64577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1E1B-88D8-CC39-6545-9A8541BC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DCP FOR MEMBERS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93AB9-315D-DF0A-5F66-209EC7B1E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DCP isn’t just goals for the Club Officers to meet!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i="1" dirty="0"/>
              <a:t>Don’t keep it a secret from members!!!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It should be a Member Engagement Program!</a:t>
            </a:r>
          </a:p>
        </p:txBody>
      </p:sp>
    </p:spTree>
    <p:extLst>
      <p:ext uri="{BB962C8B-B14F-4D97-AF65-F5344CB8AC3E}">
        <p14:creationId xmlns:p14="http://schemas.microsoft.com/office/powerpoint/2010/main" val="30381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6E95D-DA4E-4621-1A64-03993108E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9AFE-46BB-4279-636F-7363CC89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DCP - </a:t>
            </a:r>
            <a:r>
              <a:rPr lang="en-US" dirty="0"/>
              <a:t>Member Engagement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65BC-C6BE-13CB-9068-98F36B04B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Member’s WIIFIM</a:t>
            </a:r>
          </a:p>
          <a:p>
            <a:pPr lvl="1"/>
            <a:r>
              <a:rPr lang="en-US" b="1" dirty="0"/>
              <a:t>Fun &amp; Uplifting Meetings</a:t>
            </a:r>
          </a:p>
          <a:p>
            <a:pPr lvl="1"/>
            <a:r>
              <a:rPr lang="en-US" b="1" dirty="0"/>
              <a:t>Better Member Support</a:t>
            </a:r>
          </a:p>
          <a:p>
            <a:pPr lvl="1"/>
            <a:r>
              <a:rPr lang="en-US" b="1" dirty="0"/>
              <a:t>Track Personal Progress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Club Longevity</a:t>
            </a:r>
            <a:endParaRPr lang="en-US" dirty="0"/>
          </a:p>
          <a:p>
            <a:pPr lvl="1"/>
            <a:r>
              <a:rPr lang="en-US" b="1" dirty="0"/>
              <a:t>Prestige &amp; Recognition</a:t>
            </a:r>
            <a:r>
              <a:rPr lang="en-US" dirty="0"/>
              <a:t> – Being part of a </a:t>
            </a:r>
            <a:r>
              <a:rPr lang="en-US" b="1" dirty="0"/>
              <a:t>President’s Distinguished Club</a:t>
            </a:r>
            <a:r>
              <a:rPr lang="en-US" dirty="0"/>
              <a:t> or </a:t>
            </a:r>
            <a:r>
              <a:rPr lang="en-US" b="1" u="sng" dirty="0"/>
              <a:t>Smedley</a:t>
            </a:r>
            <a:r>
              <a:rPr lang="en-US" dirty="0"/>
              <a:t> </a:t>
            </a:r>
            <a:r>
              <a:rPr lang="en-US" b="1" dirty="0"/>
              <a:t>Distinguished Club </a:t>
            </a:r>
            <a:r>
              <a:rPr lang="en-US" dirty="0"/>
              <a:t>means you’re in a top-performing Toastmasters club!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In short, </a:t>
            </a:r>
            <a:r>
              <a:rPr lang="en-US" b="1" dirty="0"/>
              <a:t>when the members succeed, the club succeeds!</a:t>
            </a:r>
            <a:r>
              <a:rPr lang="en-US" dirty="0"/>
              <a:t> 🚀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EE5D2-41C3-7C7B-FF1A-C09D934B1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0087-CAF8-2717-3CD8-2451D99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TRAIN YOUR MEMBERS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1DFA-EDA5-646A-7460-6AB42DF1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Spend time training the members</a:t>
            </a:r>
          </a:p>
          <a:p>
            <a:r>
              <a:rPr lang="en-US" dirty="0"/>
              <a:t>Every 2 – 3 months, update members</a:t>
            </a:r>
          </a:p>
          <a:p>
            <a:r>
              <a:rPr lang="en-US" dirty="0"/>
              <a:t>When you have a goal ticked off – SHARE IT! </a:t>
            </a:r>
          </a:p>
          <a:p>
            <a:r>
              <a:rPr lang="en-US" dirty="0"/>
              <a:t>Training new members, this is our club culture – to be the best!</a:t>
            </a:r>
          </a:p>
          <a:p>
            <a:r>
              <a:rPr lang="en-US" dirty="0"/>
              <a:t>Reminding existing members – their why, their WIIFM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3F820-9904-0FEC-2542-2F3870910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C186-1391-1204-21B9-5B3EC1C9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TRAIN MEMBERS ON…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0C579-8E70-071F-2B53-1FE878F8C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Pathways </a:t>
            </a:r>
          </a:p>
          <a:p>
            <a:pPr lvl="1"/>
            <a:r>
              <a:rPr lang="en-US" dirty="0"/>
              <a:t>The different types of pathways</a:t>
            </a:r>
          </a:p>
          <a:p>
            <a:pPr lvl="1"/>
            <a:r>
              <a:rPr lang="en-US" dirty="0"/>
              <a:t>Where are they in the pathways</a:t>
            </a:r>
          </a:p>
          <a:p>
            <a:pPr lvl="1"/>
            <a:r>
              <a:rPr lang="en-US" dirty="0"/>
              <a:t>Their why for being here</a:t>
            </a:r>
          </a:p>
          <a:p>
            <a:pPr lvl="1"/>
            <a:r>
              <a:rPr lang="en-US" dirty="0"/>
              <a:t>Have them set goals, how many speeches will they give?</a:t>
            </a:r>
          </a:p>
          <a:p>
            <a:r>
              <a:rPr lang="en-US" b="1" dirty="0"/>
              <a:t>DCP</a:t>
            </a:r>
          </a:p>
          <a:p>
            <a:pPr lvl="1"/>
            <a:r>
              <a:rPr lang="en-US" dirty="0"/>
              <a:t>Keep members updated on the progress</a:t>
            </a:r>
          </a:p>
          <a:p>
            <a:pPr lvl="2"/>
            <a:r>
              <a:rPr lang="en-US" dirty="0"/>
              <a:t>During club meetings</a:t>
            </a:r>
          </a:p>
          <a:p>
            <a:pPr lvl="2"/>
            <a:r>
              <a:rPr lang="en-US" dirty="0"/>
              <a:t>Through club emails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DA131-6546-AEA2-8611-6A604AA4F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2DCB-FBA8-A18B-521B-1FAC8441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TRAIN MEMBERS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792BE-C63D-160C-4A19-3ACBE90D4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Present this presentation!!!</a:t>
            </a:r>
          </a:p>
          <a:p>
            <a:r>
              <a:rPr lang="en-AU" dirty="0"/>
              <a:t>Amanda has given this presentation to clubs </a:t>
            </a:r>
            <a:r>
              <a:rPr lang="en-AU" u="sng" dirty="0"/>
              <a:t>by request</a:t>
            </a:r>
            <a:r>
              <a:rPr lang="en-AU" dirty="0"/>
              <a:t> this year!</a:t>
            </a:r>
          </a:p>
          <a:p>
            <a:r>
              <a:rPr lang="en-AU" dirty="0"/>
              <a:t>You can get a copy of this presentation to present yourself!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BACCB-F73F-3B20-7B4F-802BE42A4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047D-E825-97D1-20FC-EC2FA185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CLUB DCP GOALS!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FF9F-2FAF-C5AC-6E49-E5E3CA1F2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39A69-DA88-5751-AD01-7462311E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96834"/>
            <a:ext cx="10668000" cy="494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23615-9BEB-0222-DC64-F0ED56A3D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D316-D35D-5B36-71C6-231EEA08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work together!!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660B5-9B9E-6F3E-19B8-48C82DFE0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en-US" sz="3600" b="1" dirty="0"/>
              <a:t>Reminder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Toastmasters year – July 1</a:t>
            </a:r>
            <a:r>
              <a:rPr lang="en-US" baseline="30000" dirty="0"/>
              <a:t>st</a:t>
            </a:r>
            <a:r>
              <a:rPr lang="en-US" dirty="0"/>
              <a:t> to June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You have </a:t>
            </a:r>
            <a:r>
              <a:rPr lang="en-US" b="1" u="sng" dirty="0"/>
              <a:t>until June-30-2026 </a:t>
            </a:r>
            <a:r>
              <a:rPr lang="en-US" dirty="0"/>
              <a:t>to reach the 10 goals.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2178C6-2507-C394-9B1B-6F0F38BB0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1F05-249E-62BD-38AC-C737B21D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Suggestions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895C1-7759-0503-98CF-C67A19C8D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Hold a Speech-a-thon </a:t>
            </a:r>
          </a:p>
          <a:p>
            <a:pPr lvl="1"/>
            <a:r>
              <a:rPr lang="en-US" dirty="0"/>
              <a:t>Plan your upcoming speeches in advance</a:t>
            </a:r>
          </a:p>
        </p:txBody>
      </p:sp>
    </p:spTree>
    <p:extLst>
      <p:ext uri="{BB962C8B-B14F-4D97-AF65-F5344CB8AC3E}">
        <p14:creationId xmlns:p14="http://schemas.microsoft.com/office/powerpoint/2010/main" val="17786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30A93-1986-37D2-DE31-D2AA5A27C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3D23-F269-4EE2-4BAF-EE701655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Schedule Meeting Roles in Advance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085BD7-7C48-2DB7-3FC7-763028CAD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6" y="1288124"/>
            <a:ext cx="11518667" cy="42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699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4E6BD-D755-6F01-C6B4-C1DEE05D7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45C0-211D-BC1C-BFE3-FF0E0BA2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Together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20A8-FE20-5BB3-4592-A6331536C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3200" dirty="0"/>
              <a:t>We are empowered to </a:t>
            </a:r>
          </a:p>
          <a:p>
            <a:pPr marL="457200" lvl="1" indent="0" algn="ctr">
              <a:buNone/>
            </a:pPr>
            <a:r>
              <a:rPr lang="en-US" sz="3200" dirty="0"/>
              <a:t>develop communication and leadership skills, </a:t>
            </a:r>
          </a:p>
          <a:p>
            <a:pPr marL="457200" lvl="1" indent="0" algn="ctr">
              <a:buNone/>
            </a:pPr>
            <a:r>
              <a:rPr lang="en-US" sz="3200" dirty="0"/>
              <a:t>resulting in greater self-confidence </a:t>
            </a:r>
          </a:p>
          <a:p>
            <a:pPr marL="457200" lvl="1" indent="0" algn="ctr">
              <a:buNone/>
            </a:pPr>
            <a:r>
              <a:rPr lang="en-US" sz="3200" dirty="0"/>
              <a:t>and personal growth…</a:t>
            </a:r>
          </a:p>
          <a:p>
            <a:pPr marL="457200" lvl="1" indent="0" algn="ctr">
              <a:buNone/>
            </a:pPr>
            <a:endParaRPr lang="en-US" sz="3200" dirty="0"/>
          </a:p>
          <a:p>
            <a:pPr marL="457200" lvl="1" indent="0" algn="ctr">
              <a:buNone/>
            </a:pPr>
            <a:r>
              <a:rPr lang="en-US" sz="3200" dirty="0"/>
              <a:t>through </a:t>
            </a:r>
            <a:r>
              <a:rPr lang="en-US" sz="3200" b="1" dirty="0"/>
              <a:t>regular practice!</a:t>
            </a:r>
          </a:p>
        </p:txBody>
      </p:sp>
    </p:spTree>
    <p:extLst>
      <p:ext uri="{BB962C8B-B14F-4D97-AF65-F5344CB8AC3E}">
        <p14:creationId xmlns:p14="http://schemas.microsoft.com/office/powerpoint/2010/main" val="167775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52E5-2B4C-8C02-E755-CD8DE78F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Toastmasters Education Program 101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53A5-D9EE-0011-FB34-F09EF73F1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0B5879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+mj-lt"/>
              </a:rPr>
              <a:t>Pathways learning experience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Offering members </a:t>
            </a:r>
            <a:r>
              <a:rPr lang="en-US" sz="2800" u="sng" dirty="0">
                <a:latin typeface="+mj-lt"/>
              </a:rPr>
              <a:t>6</a:t>
            </a:r>
            <a:r>
              <a:rPr lang="en-US" sz="2800" dirty="0">
                <a:latin typeface="+mj-lt"/>
              </a:rPr>
              <a:t> specialized learning paths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Presentation Mastery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Dynamic Leadership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Engaging Humor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Motivational Strategies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Persuasive Influence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Visionary Communication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FCC97-9D7C-A35D-E240-BEC2529E2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B5879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Discontinued paths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Effective Coaching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Innovative Planning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Leadership Development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Team Collaboration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Strategic Relationships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000" b="1" dirty="0"/>
              <a:t>No new enrollments</a:t>
            </a:r>
            <a:r>
              <a:rPr lang="en-US" sz="2000" dirty="0"/>
              <a:t> will be allowed in these paths.</a:t>
            </a:r>
          </a:p>
        </p:txBody>
      </p:sp>
    </p:spTree>
    <p:extLst>
      <p:ext uri="{BB962C8B-B14F-4D97-AF65-F5344CB8AC3E}">
        <p14:creationId xmlns:p14="http://schemas.microsoft.com/office/powerpoint/2010/main" val="23045834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94D97-32CF-49A1-F780-263666EA4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6852-EEBF-9D7C-4D09-BF54C249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MY GIFT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B6AB2-8A1E-DCEF-D8EC-43C832581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Scan QR Code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AU" sz="2400" dirty="0"/>
              <a:t>Copy of this Presentation</a:t>
            </a:r>
          </a:p>
          <a:p>
            <a:r>
              <a:rPr lang="en-AU" sz="2400" dirty="0"/>
              <a:t>My Contact Details</a:t>
            </a:r>
          </a:p>
          <a:p>
            <a:r>
              <a:rPr lang="en-AU" sz="2400" dirty="0"/>
              <a:t>Access to book a Zoom Call with me</a:t>
            </a:r>
          </a:p>
          <a:p>
            <a:r>
              <a:rPr lang="en-AU" sz="2400" dirty="0"/>
              <a:t>Videos of Past District Trainings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10FB-71D6-9283-1831-7B655583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148" y="1520042"/>
            <a:ext cx="2896004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4A5BA-AFBB-7B49-B8E0-FE7BCC6F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do it!</a:t>
            </a:r>
            <a:endParaRPr lang="en-US" dirty="0"/>
          </a:p>
        </p:txBody>
      </p:sp>
      <p:pic>
        <p:nvPicPr>
          <p:cNvPr id="6" name="Picture Placeholder 5" descr="A woman speaking in front of a group of people in a room">
            <a:extLst>
              <a:ext uri="{FF2B5EF4-FFF2-40B4-BE49-F238E27FC236}">
                <a16:creationId xmlns:a16="http://schemas.microsoft.com/office/drawing/2014/main" id="{E8C616E5-11C4-C443-AE3B-A44B772130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192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9BB1-6AC7-73CA-219B-EBECB9B6A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895D-ACE3-2C7A-DA2A-9946B1A2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Pathways – Steps to selecting a Path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CE17-5D11-3A2F-9CF3-C05AFFDEB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u="sng" dirty="0"/>
              <a:t>Login</a:t>
            </a:r>
            <a:r>
              <a:rPr lang="en-AU" dirty="0"/>
              <a:t> to </a:t>
            </a:r>
            <a:r>
              <a:rPr lang="en-AU" dirty="0">
                <a:hlinkClick r:id="rId2"/>
              </a:rPr>
              <a:t>https://www.toastmasters.org/</a:t>
            </a:r>
            <a:endParaRPr lang="en-AU" dirty="0"/>
          </a:p>
          <a:p>
            <a:r>
              <a:rPr lang="en-AU" dirty="0"/>
              <a:t>Select Education Programs – from the top menu bar</a:t>
            </a:r>
          </a:p>
          <a:p>
            <a:r>
              <a:rPr lang="en-AU" dirty="0"/>
              <a:t>Choose a Path</a:t>
            </a:r>
          </a:p>
          <a:p>
            <a:endParaRPr lang="en-AU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B0D07-A034-753B-B0C1-C96B7DC1E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86" y="3533775"/>
            <a:ext cx="10991460" cy="19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188A3-9418-E6E4-0057-D490E83D3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FF37-E2FD-8452-5D7F-6DEF9698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2AB86-4F04-D7FE-072A-C7B83A0BD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Select your path language</a:t>
            </a:r>
          </a:p>
          <a:p>
            <a:endParaRPr lang="en-AU" dirty="0"/>
          </a:p>
          <a:p>
            <a:endParaRPr lang="en-AU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A52851-9FB7-754E-AC1E-9B5F2DBD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95" y="2220175"/>
            <a:ext cx="5449060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765DC-15E9-6C19-0FD8-96780A0CE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5D4A-7294-F9E5-D8FA-17EE3EDE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C0DB-CA84-F2EF-006C-7180394D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would you like to select your learning path?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DCFAC-4C76-D8CC-BC15-8960B467E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38" y="2798581"/>
            <a:ext cx="7325124" cy="25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locking Toastmasters Club Success v1.potx" id="{9DB80714-7FF1-4C8B-99C4-7BBE1FB0A0FA}" vid="{33C997EF-A0A9-40EC-9BC6-D1B6A316AB20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locking Toastmasters Club Success v1.potx" id="{9DB80714-7FF1-4C8B-99C4-7BBE1FB0A0FA}" vid="{D21FCCD3-7CE0-414D-B7AE-C924D951BF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24241</TotalTime>
  <Words>996</Words>
  <Application>Microsoft Office PowerPoint</Application>
  <PresentationFormat>Widescreen</PresentationFormat>
  <Paragraphs>189</Paragraphs>
  <Slides>61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lato</vt:lpstr>
      <vt:lpstr>Myriad Pro</vt:lpstr>
      <vt:lpstr>Myriad Pro Semibold</vt:lpstr>
      <vt:lpstr>Toastmasters Theme Light Mode</vt:lpstr>
      <vt:lpstr>Toastmasters Theme Dark Mode</vt:lpstr>
      <vt:lpstr>Unlocking  Toastmasters Club Success</vt:lpstr>
      <vt:lpstr>"When leadership keeps the plan to themselves, they build disconnection,  not success. </vt:lpstr>
      <vt:lpstr>What we’ll cover  </vt:lpstr>
      <vt:lpstr>What we’ll cover.. Cont.</vt:lpstr>
      <vt:lpstr>Toastmasters Education Program 101</vt:lpstr>
      <vt:lpstr>Toastmasters Education Program 101</vt:lpstr>
      <vt:lpstr>Pathways – Steps to selecting a Path</vt:lpstr>
      <vt:lpstr>Pathways</vt:lpstr>
      <vt:lpstr>Pathways</vt:lpstr>
      <vt:lpstr>Pathways</vt:lpstr>
      <vt:lpstr>PowerPoint Presentation</vt:lpstr>
      <vt:lpstr>Pathways - Step 2 – Work your path!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Pathways – Base Camp Manager</vt:lpstr>
      <vt:lpstr>Pathways – Base Camp Manager</vt:lpstr>
      <vt:lpstr>Pathways – Base Camp Manager</vt:lpstr>
      <vt:lpstr>Pathways – Base Camp Manager</vt:lpstr>
      <vt:lpstr>Pathways – Base Camp Manager</vt:lpstr>
      <vt:lpstr>What is DCP?</vt:lpstr>
      <vt:lpstr>PowerPoint Presentation</vt:lpstr>
      <vt:lpstr>How to find your Club’s DCP Dashboard</vt:lpstr>
      <vt:lpstr>PowerPoint Presentation</vt:lpstr>
      <vt:lpstr>DCP – New Changes coming in 2025-2026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find the Club Success Plan</vt:lpstr>
      <vt:lpstr>Where to find the Club Success Plan.. Cont.</vt:lpstr>
      <vt:lpstr>Where to find the Club Success Plan.. Cont.</vt:lpstr>
      <vt:lpstr>What is the Club Success Plan?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YOU KNOW?</vt:lpstr>
      <vt:lpstr>WHERE TO FIND THE INCENTIVES?</vt:lpstr>
      <vt:lpstr>Ready for the Secret Weapon? </vt:lpstr>
      <vt:lpstr>SHARE DCP WITH YOUR MEMBERS!</vt:lpstr>
      <vt:lpstr>DCP WIIFM</vt:lpstr>
      <vt:lpstr>DCP WIIFM – (What’s in it for me)</vt:lpstr>
      <vt:lpstr>DCP FOR MEMBERS</vt:lpstr>
      <vt:lpstr>DCP - Member Engagement Strategy</vt:lpstr>
      <vt:lpstr>TRAIN YOUR MEMBERS </vt:lpstr>
      <vt:lpstr>TRAIN MEMBERS ON…</vt:lpstr>
      <vt:lpstr>HOW TO TRAIN MEMBERS</vt:lpstr>
      <vt:lpstr>CLUB DCP GOALS!</vt:lpstr>
      <vt:lpstr>Let’s work together!!</vt:lpstr>
      <vt:lpstr>Suggestions </vt:lpstr>
      <vt:lpstr>Schedule Meeting Roles in Advance</vt:lpstr>
      <vt:lpstr>Together</vt:lpstr>
      <vt:lpstr>MY GIFT</vt:lpstr>
      <vt:lpstr>Let’s do 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Nelson</dc:creator>
  <cp:lastModifiedBy>Amanda Cuda</cp:lastModifiedBy>
  <cp:revision>135</cp:revision>
  <dcterms:created xsi:type="dcterms:W3CDTF">2020-03-20T21:36:38Z</dcterms:created>
  <dcterms:modified xsi:type="dcterms:W3CDTF">2025-06-21T18:57:39Z</dcterms:modified>
</cp:coreProperties>
</file>